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56" r:id="rId2"/>
    <p:sldId id="257" r:id="rId3"/>
    <p:sldId id="264" r:id="rId4"/>
    <p:sldId id="259" r:id="rId5"/>
    <p:sldId id="265" r:id="rId6"/>
    <p:sldId id="266" r:id="rId7"/>
    <p:sldId id="267" r:id="rId8"/>
    <p:sldId id="258" r:id="rId9"/>
    <p:sldId id="269" r:id="rId10"/>
    <p:sldId id="268" r:id="rId11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8"/>
    <p:restoredTop sz="94679"/>
  </p:normalViewPr>
  <p:slideViewPr>
    <p:cSldViewPr snapToGrid="0" snapToObjects="1">
      <p:cViewPr varScale="1">
        <p:scale>
          <a:sx n="104" d="100"/>
          <a:sy n="104" d="100"/>
        </p:scale>
        <p:origin x="400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E5D29144-FCDD-B34D-93AB-2CB8951E072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87330FA9-58CD-5B48-994E-307E0D585FF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934976-7CC8-034E-B772-9BF5882F019D}" type="datetimeFigureOut">
              <a:rPr lang="es-ES" smtClean="0"/>
              <a:t>13/1/23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D5AA6A5-0C7C-BD4F-814D-107D9116540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C36246A-D9DD-C44F-A20C-0D678BF2D36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823790-7F30-5045-B98C-F0C51BA7EBE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1743252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5397EC-0FFB-9D47-841E-5DF4C1EF5BEA}" type="datetimeFigureOut">
              <a:rPr lang="es-ES" smtClean="0"/>
              <a:t>13/1/23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5F890C-617E-B042-BEDD-949AB11D5D7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9106945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72237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E2BF436-99AB-7647-AA57-979F79889F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56C85F9-2BC8-CE40-8751-FA11AFCC97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D4D9EB8-87DF-D84C-8A6F-71BE069B9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/>
              <a:t>2/12/22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4335E0A-FBEF-594C-9914-736A50056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9B0A0D4-399F-F642-8C89-FCDDF1490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E7A9D-F0C6-BF47-A21F-9999E307F5B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157415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962EB1-159C-B94D-86B4-2C4DAC942B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A13CD90-D5B6-CB4E-8E5C-98947EFBDC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6A12B40-3800-9D46-AEE1-AEC0B7752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/>
              <a:t>2/12/22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450606E-4094-954E-96AB-41FF8ED55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E90DD55-62DD-A34C-BA90-2D21D5467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E7A9D-F0C6-BF47-A21F-9999E307F5B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735512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1E837D7-D850-6342-BBFB-3218B4E7C4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022DC0A-3217-C641-B343-9D14A859C8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569001D-D878-B04A-94DF-6D0B05AA6C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/>
              <a:t>2/12/22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8ABEF41-4ACC-5946-BCAB-B13CE44873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6140740-DF21-4A4E-BD0E-848D14EDF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E7A9D-F0C6-BF47-A21F-9999E307F5B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778352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76813FB-31D1-EB42-9ACB-106D1819C4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9B96715-D52B-7949-BD85-43CF6CDDEC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7C930B2-115F-0B44-B956-7D3DD0618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/>
              <a:t>2/12/22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AD52C8D-9490-474B-9CC3-460D77D0A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D18A00-ECBF-BE4B-A3B3-88B99CF98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E7A9D-F0C6-BF47-A21F-9999E307F5B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639829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700D147-22BC-D347-A186-68ECCFB82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F1FE7AC-76BE-AB47-B606-9C714AB639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46BF0C1-5B3B-6D43-819D-4426E158E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/>
              <a:t>2/12/22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16470EE-754C-A645-B382-E07133849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AEAB61A-32E1-534A-A04B-67803BBAF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E7A9D-F0C6-BF47-A21F-9999E307F5B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031916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B1FC9E9-CD3D-4F43-AAA9-B18E91E717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FA39BBA-21D6-1344-872F-FE051FC79D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1DCFC09-FC75-F347-9E8A-F9AC4DA350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023624A-A964-B645-A94F-A6D869BB1E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/>
              <a:t>2/12/22</a:t>
            </a: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9F80CC5-1AA2-FD47-A8E9-64130F418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170A419-E117-7542-BF08-9647DC76A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E7A9D-F0C6-BF47-A21F-9999E307F5B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430933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AF6EDB-2CF2-F447-8A1A-B05BCB1CD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0EBD2F8-A377-1840-9754-129A3DD6D7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4832230-5829-A640-85CC-82EE98D422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5D81AA07-BBF4-B441-A140-E40DB6D3A7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41594326-1662-484D-80CB-04BB0919B4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0B9414E0-BCA4-7B4F-B94F-A2601154E0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/>
              <a:t>2/12/22</a:t>
            </a:r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07AD68EE-21CE-9C41-B554-1593BC70DD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3410DB7-E560-D947-9B02-F4D19D792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E7A9D-F0C6-BF47-A21F-9999E307F5B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524067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BF7FC1F-89D1-0B45-88EB-C56F5C2069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A715923-576C-2943-960F-A8B7C021D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/>
              <a:t>2/12/22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95D1ACC-370C-474A-98DE-1DA0A3829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41D4624-8EEB-CF4E-809D-4B0ABDB0F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E7A9D-F0C6-BF47-A21F-9999E307F5B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580604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D8B58247-F566-994F-890E-E8F783EBB9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/>
              <a:t>2/12/22</a:t>
            </a: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3D976817-B013-7B43-B195-140C916A2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90B8FA2-C493-E246-BAC1-8D73F39A8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E7A9D-F0C6-BF47-A21F-9999E307F5B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90249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DC9EBAD-8429-8544-98A5-E2A18413D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7BBD37B-DCF5-514A-8E94-332CEF3E87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FD438F9-8A21-4A44-877E-ACD4A6F6CE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9531FBE-B47B-F541-8656-596A19A9DE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/>
              <a:t>2/12/22</a:t>
            </a: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1BA9845-4239-764A-8C96-825AE7195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2565CC0-663F-204C-BFB0-702804FC3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E7A9D-F0C6-BF47-A21F-9999E307F5B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54687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7299AB-9E1F-6C46-9A15-5E68D4C51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2875C20F-5F47-F74C-8DDC-C5B745434A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14A12DE-256D-AE46-9D5B-D9C805F3FC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D5DA0FC-808A-8B42-980A-14DC25A448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/>
              <a:t>2/12/22</a:t>
            </a: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9C45AA3-578A-4943-9E17-E11F643462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B1FD148-842C-E14B-A081-3CEDECBEE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E7A9D-F0C6-BF47-A21F-9999E307F5B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927286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FE43020C-5533-594C-9613-8E0C07F3E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7DCCA68-8435-054B-80FD-BFD17370E2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65F306D-B167-D74D-BF41-4B76F24E4D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ES"/>
              <a:t>2/12/22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0B1161E-F09F-9D41-92CE-E035CBAC6A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6F2452C-E3BA-D842-9DDA-C060A86FEC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CE7A9D-F0C6-BF47-A21F-9999E307F5B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21559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tiff"/><Relationship Id="rId5" Type="http://schemas.openxmlformats.org/officeDocument/2006/relationships/image" Target="../media/image3.tiff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upo 34">
            <a:extLst>
              <a:ext uri="{FF2B5EF4-FFF2-40B4-BE49-F238E27FC236}">
                <a16:creationId xmlns:a16="http://schemas.microsoft.com/office/drawing/2014/main" id="{E190848C-0405-4D43-8178-1409E922073E}"/>
              </a:ext>
            </a:extLst>
          </p:cNvPr>
          <p:cNvGrpSpPr/>
          <p:nvPr/>
        </p:nvGrpSpPr>
        <p:grpSpPr>
          <a:xfrm>
            <a:off x="430424" y="527863"/>
            <a:ext cx="4696239" cy="5559382"/>
            <a:chOff x="1203157" y="0"/>
            <a:chExt cx="5793235" cy="6858000"/>
          </a:xfrm>
        </p:grpSpPr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12800A13-18CD-E14B-B09B-745CCF70CA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03157" y="0"/>
              <a:ext cx="5793235" cy="6858000"/>
            </a:xfrm>
            <a:prstGeom prst="rect">
              <a:avLst/>
            </a:prstGeom>
          </p:spPr>
        </p:pic>
        <p:pic>
          <p:nvPicPr>
            <p:cNvPr id="27" name="Imagen 26">
              <a:extLst>
                <a:ext uri="{FF2B5EF4-FFF2-40B4-BE49-F238E27FC236}">
                  <a16:creationId xmlns:a16="http://schemas.microsoft.com/office/drawing/2014/main" id="{D4D70B18-9A5B-F140-BDAE-1750B2B4DC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89627" y="2926513"/>
              <a:ext cx="2640169" cy="2640170"/>
            </a:xfrm>
            <a:prstGeom prst="rect">
              <a:avLst/>
            </a:prstGeom>
          </p:spPr>
        </p:pic>
        <p:pic>
          <p:nvPicPr>
            <p:cNvPr id="29" name="Imagen 28">
              <a:extLst>
                <a:ext uri="{FF2B5EF4-FFF2-40B4-BE49-F238E27FC236}">
                  <a16:creationId xmlns:a16="http://schemas.microsoft.com/office/drawing/2014/main" id="{37E121E4-6668-A34F-B573-FFF73F13EF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328474" y="3813307"/>
              <a:ext cx="372236" cy="372236"/>
            </a:xfrm>
            <a:prstGeom prst="rect">
              <a:avLst/>
            </a:prstGeom>
          </p:spPr>
        </p:pic>
        <p:pic>
          <p:nvPicPr>
            <p:cNvPr id="34" name="Imagen 33">
              <a:extLst>
                <a:ext uri="{FF2B5EF4-FFF2-40B4-BE49-F238E27FC236}">
                  <a16:creationId xmlns:a16="http://schemas.microsoft.com/office/drawing/2014/main" id="{940985C0-DDC8-5640-A5C0-82583594F95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870279" y="4047407"/>
              <a:ext cx="485956" cy="485956"/>
            </a:xfrm>
            <a:prstGeom prst="rect">
              <a:avLst/>
            </a:prstGeom>
          </p:spPr>
        </p:pic>
      </p:grpSp>
      <p:sp>
        <p:nvSpPr>
          <p:cNvPr id="36" name="CuadroTexto 35">
            <a:extLst>
              <a:ext uri="{FF2B5EF4-FFF2-40B4-BE49-F238E27FC236}">
                <a16:creationId xmlns:a16="http://schemas.microsoft.com/office/drawing/2014/main" id="{1200EE14-66D3-914B-B588-CDF24E1B7E8C}"/>
              </a:ext>
            </a:extLst>
          </p:cNvPr>
          <p:cNvSpPr txBox="1"/>
          <p:nvPr/>
        </p:nvSpPr>
        <p:spPr>
          <a:xfrm>
            <a:off x="4755470" y="386366"/>
            <a:ext cx="62743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b="1" i="1" dirty="0">
                <a:solidFill>
                  <a:srgbClr val="FF0000"/>
                </a:solidFill>
              </a:rPr>
              <a:t>Proyecto Hardware Liberado</a:t>
            </a: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0A010D6C-53DB-564C-B6CA-F916D27DC2DA}"/>
              </a:ext>
            </a:extLst>
          </p:cNvPr>
          <p:cNvSpPr txBox="1"/>
          <p:nvPr/>
        </p:nvSpPr>
        <p:spPr>
          <a:xfrm>
            <a:off x="5695626" y="1788022"/>
            <a:ext cx="4568495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000" b="1" i="1" dirty="0"/>
              <a:t>Oficina Software Libre</a:t>
            </a:r>
          </a:p>
          <a:p>
            <a:pPr algn="ctr"/>
            <a:r>
              <a:rPr lang="es-ES" sz="2000" b="1" i="1" dirty="0"/>
              <a:t>Servicio de Informática y Comunicaciones</a:t>
            </a:r>
          </a:p>
          <a:p>
            <a:pPr algn="ctr"/>
            <a:r>
              <a:rPr lang="es-ES" sz="2000" b="1" i="1" dirty="0"/>
              <a:t>Universidad de Zaragoza</a:t>
            </a:r>
          </a:p>
          <a:p>
            <a:pPr algn="ctr"/>
            <a:endParaRPr lang="es-ES" sz="2000" b="1" i="1" dirty="0"/>
          </a:p>
          <a:p>
            <a:pPr algn="ctr"/>
            <a:r>
              <a:rPr lang="es-ES" sz="2000" i="1" dirty="0"/>
              <a:t>Diciembre de 2022</a:t>
            </a: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4B7EC130-EB75-6F4F-B1A4-C2DE169B6A9F}"/>
              </a:ext>
            </a:extLst>
          </p:cNvPr>
          <p:cNvSpPr txBox="1"/>
          <p:nvPr/>
        </p:nvSpPr>
        <p:spPr>
          <a:xfrm>
            <a:off x="8494250" y="5733302"/>
            <a:ext cx="25355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2000" b="1" i="1" dirty="0"/>
              <a:t>Pascual Pérez Sánchez</a:t>
            </a:r>
          </a:p>
          <a:p>
            <a:pPr algn="r"/>
            <a:r>
              <a:rPr lang="es-ES" sz="2000" b="1" i="1" dirty="0"/>
              <a:t>Vicegerente TIC</a:t>
            </a:r>
          </a:p>
        </p:txBody>
      </p:sp>
    </p:spTree>
    <p:extLst>
      <p:ext uri="{BB962C8B-B14F-4D97-AF65-F5344CB8AC3E}">
        <p14:creationId xmlns:p14="http://schemas.microsoft.com/office/powerpoint/2010/main" val="42681612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BB6B71-D6D0-2A4E-98AB-2CBEB73F8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i="1" dirty="0"/>
              <a:t>Referencias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6E5D1B5-8185-C74D-A314-13D755C7F0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84094"/>
          </a:xfrm>
        </p:spPr>
        <p:txBody>
          <a:bodyPr>
            <a:normAutofit/>
          </a:bodyPr>
          <a:lstStyle/>
          <a:p>
            <a:pPr>
              <a:spcBef>
                <a:spcPts val="2000"/>
              </a:spcBef>
            </a:pPr>
            <a:r>
              <a:rPr lang="es-ES" b="1" dirty="0"/>
              <a:t>Lo del País Vasco</a:t>
            </a:r>
          </a:p>
          <a:p>
            <a:pPr lvl="1">
              <a:spcBef>
                <a:spcPts val="2000"/>
              </a:spcBef>
            </a:pPr>
            <a:r>
              <a:rPr lang="es-ES" b="1" dirty="0"/>
              <a:t>https://</a:t>
            </a:r>
            <a:r>
              <a:rPr lang="es-ES" b="1" dirty="0" err="1"/>
              <a:t>www.reciclanet.org</a:t>
            </a:r>
            <a:r>
              <a:rPr lang="es-ES" b="1" dirty="0"/>
              <a:t>/contactar/</a:t>
            </a:r>
          </a:p>
          <a:p>
            <a:pPr>
              <a:spcBef>
                <a:spcPts val="2000"/>
              </a:spcBef>
            </a:pPr>
            <a:r>
              <a:rPr lang="es-ES" b="1" dirty="0"/>
              <a:t>Lo de la Universidad Miguel Hernández</a:t>
            </a:r>
          </a:p>
          <a:p>
            <a:pPr>
              <a:spcBef>
                <a:spcPts val="2000"/>
              </a:spcBef>
            </a:pPr>
            <a:r>
              <a:rPr lang="es-ES" b="1" dirty="0"/>
              <a:t>Lo de Teruel digital</a:t>
            </a:r>
          </a:p>
          <a:p>
            <a:pPr>
              <a:spcBef>
                <a:spcPts val="2000"/>
              </a:spcBef>
            </a:pPr>
            <a:r>
              <a:rPr lang="es-ES" b="1" dirty="0"/>
              <a:t>Lo de los Gallegos que presentan en </a:t>
            </a:r>
            <a:r>
              <a:rPr lang="es-ES" b="1" dirty="0" err="1"/>
              <a:t>esLibre</a:t>
            </a:r>
            <a:endParaRPr lang="es-ES" b="1" dirty="0"/>
          </a:p>
          <a:p>
            <a:pPr>
              <a:spcBef>
                <a:spcPts val="2000"/>
              </a:spcBef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181563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248BB4-BF72-4749-9D6B-8606BD85E5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i="1" dirty="0"/>
              <a:t>Objetivos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1CC8E4A-A075-B94E-8A50-1FEED21D4E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spcBef>
                <a:spcPts val="2000"/>
              </a:spcBef>
            </a:pPr>
            <a:r>
              <a:rPr lang="es-ES" dirty="0"/>
              <a:t>Dar una segunda oportunidad al material informático “desechado” en la Universidad de Zaragoza </a:t>
            </a:r>
          </a:p>
          <a:p>
            <a:pPr>
              <a:spcBef>
                <a:spcPts val="2000"/>
              </a:spcBef>
            </a:pPr>
            <a:r>
              <a:rPr lang="es-ES" dirty="0"/>
              <a:t>Formar técnicos en la revisión, reparación y reacondicionado de equipos informático</a:t>
            </a:r>
          </a:p>
          <a:p>
            <a:pPr>
              <a:spcBef>
                <a:spcPts val="2000"/>
              </a:spcBef>
            </a:pPr>
            <a:r>
              <a:rPr lang="es-ES" dirty="0"/>
              <a:t>Fomentar el uso de Software Libre </a:t>
            </a:r>
          </a:p>
          <a:p>
            <a:pPr>
              <a:spcBef>
                <a:spcPts val="2000"/>
              </a:spcBef>
            </a:pPr>
            <a:r>
              <a:rPr lang="es-ES" dirty="0"/>
              <a:t>Ayudar al cumplimiento de los objetivos de desarrollo sostenible y fomentar la economía circular</a:t>
            </a:r>
          </a:p>
          <a:p>
            <a:pPr>
              <a:spcBef>
                <a:spcPts val="2000"/>
              </a:spcBef>
            </a:pPr>
            <a:r>
              <a:rPr lang="es-ES" dirty="0"/>
              <a:t>Reducir el impacto medioambiental (reduciendo la huella de carbono)</a:t>
            </a:r>
          </a:p>
          <a:p>
            <a:pPr>
              <a:spcBef>
                <a:spcPts val="2000"/>
              </a:spcBef>
            </a:pPr>
            <a:r>
              <a:rPr lang="es-ES" dirty="0"/>
              <a:t>Controlar el gasto en equipamiento informático fomentando el consumo responsable.</a:t>
            </a:r>
          </a:p>
          <a:p>
            <a:endParaRPr lang="es-ES" dirty="0"/>
          </a:p>
          <a:p>
            <a:pPr marL="0" indent="0">
              <a:buNone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961237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C810CB46-4ECD-C14B-BC31-268C5BF9C3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8677" y="15784"/>
            <a:ext cx="10263323" cy="6842216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4672FF4A-0286-FB4E-B90F-996C0BE887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862" y="234265"/>
            <a:ext cx="1409871" cy="1390947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D039275E-2A79-D94B-B909-A0E9FA828E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862" y="1898597"/>
            <a:ext cx="1409871" cy="1390947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F886A922-833D-D54B-B1D9-7284F3965F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862" y="3562929"/>
            <a:ext cx="1409871" cy="139094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C29813C-BEDE-F94D-9FCD-1357DA6FC3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1862" y="5227261"/>
            <a:ext cx="1409871" cy="1390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5819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4CC82D3-977F-614C-9656-E79EC3D729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i="1" dirty="0"/>
              <a:t>Fabricación de un ordenador…..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1FF8A60-1207-D644-ABD0-B45CF0DBFB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908589" cy="4351338"/>
          </a:xfrm>
        </p:spPr>
        <p:txBody>
          <a:bodyPr>
            <a:normAutofit fontScale="92500"/>
          </a:bodyPr>
          <a:lstStyle/>
          <a:p>
            <a:r>
              <a:rPr lang="es-ES" dirty="0"/>
              <a:t>En la fabricación se necesita un 70% del consumo eléctrico de su vida útil y esto equivale a unas 250 toneladas de dióxido de carbono</a:t>
            </a:r>
          </a:p>
          <a:p>
            <a:r>
              <a:rPr lang="es-ES" dirty="0"/>
              <a:t>Sólo para fabricar un ordenador se necesitan unos 240 kg de combustibles fósiles, 22 kg de productos químicos y 1.500 litros de agua.</a:t>
            </a:r>
          </a:p>
          <a:p>
            <a:r>
              <a:rPr lang="es-ES" dirty="0"/>
              <a:t>Se necesita una gran cantidad de materias primas, procedentes en buena medida de países en desarrollo</a:t>
            </a:r>
          </a:p>
          <a:p>
            <a:endParaRPr lang="es-E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1B27893-3443-914F-B860-FAEFDEC05E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8014" y="1559497"/>
            <a:ext cx="5149823" cy="4946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4141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4CC82D3-977F-614C-9656-E79EC3D729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i="1" dirty="0"/>
              <a:t>Reciclado de un ordenador….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95D2C9DA-CF8F-6A4A-A1A8-1A2BF96531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697" y="1746938"/>
            <a:ext cx="3469503" cy="4621378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6B35C3E0-2517-6942-AE2D-6C9CFB9B29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2283" y="1743848"/>
            <a:ext cx="3175000" cy="236220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ED6E4C78-770D-8C45-9A0F-55B19D8B5C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6838" y="3797126"/>
            <a:ext cx="3496961" cy="2769593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6F4B2B60-AB2D-7743-B7DC-9BAB55C50EFA}"/>
              </a:ext>
            </a:extLst>
          </p:cNvPr>
          <p:cNvSpPr txBox="1"/>
          <p:nvPr/>
        </p:nvSpPr>
        <p:spPr>
          <a:xfrm>
            <a:off x="7698259" y="1657349"/>
            <a:ext cx="365554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>
                <a:solidFill>
                  <a:srgbClr val="FF0000"/>
                </a:solidFill>
              </a:rPr>
              <a:t>Una buena parte de los ordenadores terminan en el tercer mundo…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36D4578B-CB34-E94B-AB4E-BEFBAAE2B30C}"/>
              </a:ext>
            </a:extLst>
          </p:cNvPr>
          <p:cNvSpPr txBox="1"/>
          <p:nvPr/>
        </p:nvSpPr>
        <p:spPr>
          <a:xfrm>
            <a:off x="4212283" y="4232526"/>
            <a:ext cx="332533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>
                <a:solidFill>
                  <a:srgbClr val="FF0000"/>
                </a:solidFill>
              </a:rPr>
              <a:t>…fomentando la explotación infantil y el trabajo precario</a:t>
            </a:r>
          </a:p>
        </p:txBody>
      </p:sp>
    </p:spTree>
    <p:extLst>
      <p:ext uri="{BB962C8B-B14F-4D97-AF65-F5344CB8AC3E}">
        <p14:creationId xmlns:p14="http://schemas.microsoft.com/office/powerpoint/2010/main" val="14475696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9F3231-04AB-F64C-B30A-81F32F56F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i="1" dirty="0"/>
              <a:t>Ciclo de vida de los equipos en UNIZAR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7C85A9F-7CFB-3445-A8BC-381960ABF6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spcAft>
                <a:spcPts val="600"/>
              </a:spcAft>
            </a:pPr>
            <a:r>
              <a:rPr lang="es-ES" dirty="0"/>
              <a:t>Los contratos de mantenimiento de los equipos homologados cubren:</a:t>
            </a:r>
          </a:p>
          <a:p>
            <a:pPr lvl="1">
              <a:spcAft>
                <a:spcPts val="600"/>
              </a:spcAft>
            </a:pPr>
            <a:r>
              <a:rPr lang="es-ES" dirty="0"/>
              <a:t>7 años en los equipos de sobremesa</a:t>
            </a:r>
          </a:p>
          <a:p>
            <a:pPr lvl="1">
              <a:spcAft>
                <a:spcPts val="600"/>
              </a:spcAft>
            </a:pPr>
            <a:r>
              <a:rPr lang="es-ES" dirty="0"/>
              <a:t>5 años en los equipos portátiles</a:t>
            </a:r>
          </a:p>
          <a:p>
            <a:pPr>
              <a:spcAft>
                <a:spcPts val="600"/>
              </a:spcAft>
            </a:pPr>
            <a:r>
              <a:rPr lang="es-ES" dirty="0"/>
              <a:t>Existe una recomendación del SICUZ de renovar los equipos cuando salen de mantenimiento.</a:t>
            </a:r>
          </a:p>
          <a:p>
            <a:pPr>
              <a:spcAft>
                <a:spcPts val="600"/>
              </a:spcAft>
            </a:pPr>
            <a:r>
              <a:rPr lang="es-ES" dirty="0"/>
              <a:t>Anualmente en la Universidad de Zaragoza se adquieren mas de 1.000 ordenadores personales y debemos considerar que un número similar se desechan anualmente:</a:t>
            </a:r>
          </a:p>
          <a:p>
            <a:pPr lvl="1">
              <a:spcAft>
                <a:spcPts val="600"/>
              </a:spcAft>
            </a:pPr>
            <a:r>
              <a:rPr lang="es-ES" dirty="0"/>
              <a:t>327 Portátiles</a:t>
            </a:r>
          </a:p>
          <a:p>
            <a:pPr lvl="1">
              <a:spcAft>
                <a:spcPts val="600"/>
              </a:spcAft>
            </a:pPr>
            <a:r>
              <a:rPr lang="es-ES" dirty="0"/>
              <a:t>711 Sobremesa</a:t>
            </a:r>
          </a:p>
          <a:p>
            <a:pPr>
              <a:spcAft>
                <a:spcPts val="600"/>
              </a:spcAft>
            </a:pPr>
            <a:r>
              <a:rPr lang="es-ES" dirty="0"/>
              <a:t>Parte de los equipos sustituidos por los adquiridos se recolocan en otras unidades o servicios de la universidad. Otros se consideran obsoletos y se almacenan o se envían a reciclar</a:t>
            </a:r>
          </a:p>
          <a:p>
            <a:pPr>
              <a:spcAft>
                <a:spcPts val="600"/>
              </a:spcAft>
            </a:pPr>
            <a:r>
              <a:rPr lang="es-ES" dirty="0"/>
              <a:t>Puntualmente se han realizado donaciones a entidades sin animo de lucro. Pero no es algo sistematizado ni organizado.</a:t>
            </a:r>
          </a:p>
        </p:txBody>
      </p:sp>
    </p:spTree>
    <p:extLst>
      <p:ext uri="{BB962C8B-B14F-4D97-AF65-F5344CB8AC3E}">
        <p14:creationId xmlns:p14="http://schemas.microsoft.com/office/powerpoint/2010/main" val="17012783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9AB0818-432E-F643-A46B-EF113FAF0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i="1" dirty="0"/>
              <a:t>Que podemos hacer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4A82FC7-71A3-0144-9338-5B2E301720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spcBef>
                <a:spcPts val="2000"/>
              </a:spcBef>
            </a:pPr>
            <a:r>
              <a:rPr lang="es-ES" dirty="0"/>
              <a:t>Ampliar los tiempos para la renovación, si es posible</a:t>
            </a:r>
          </a:p>
          <a:p>
            <a:pPr>
              <a:spcBef>
                <a:spcPts val="2000"/>
              </a:spcBef>
            </a:pPr>
            <a:r>
              <a:rPr lang="es-ES" dirty="0"/>
              <a:t>Sistematizar y regularizar el ciclo de vida de nuestros ordenadores y su reutilización dentro de </a:t>
            </a:r>
            <a:r>
              <a:rPr lang="es-ES" dirty="0" err="1"/>
              <a:t>unizar</a:t>
            </a:r>
            <a:r>
              <a:rPr lang="es-ES" dirty="0"/>
              <a:t>.</a:t>
            </a:r>
          </a:p>
          <a:p>
            <a:pPr>
              <a:spcBef>
                <a:spcPts val="2000"/>
              </a:spcBef>
            </a:pPr>
            <a:r>
              <a:rPr lang="es-ES" dirty="0"/>
              <a:t>Los equipos obsoletos para las nuevas versiones de MAC o WINDOWS destinarlos al proyecto de ”hardware liberado”</a:t>
            </a:r>
          </a:p>
          <a:p>
            <a:pPr lvl="1"/>
            <a:r>
              <a:rPr lang="es-ES" dirty="0"/>
              <a:t>Descatalogarlos</a:t>
            </a:r>
          </a:p>
          <a:p>
            <a:pPr lvl="1"/>
            <a:r>
              <a:rPr lang="es-ES" dirty="0"/>
              <a:t>Revisarlos y clasificarlos</a:t>
            </a:r>
          </a:p>
          <a:p>
            <a:pPr lvl="1"/>
            <a:r>
              <a:rPr lang="es-ES" dirty="0"/>
              <a:t>Los estropeados o demasiado viejos enviarlos a reciclar, previo borrado seguro</a:t>
            </a:r>
          </a:p>
          <a:p>
            <a:pPr lvl="1"/>
            <a:r>
              <a:rPr lang="es-ES" dirty="0"/>
              <a:t>Los que aún pueden ser utilizados con un sistema operativo ligero tipo Linux destinarlos al reacondicionamiento</a:t>
            </a:r>
          </a:p>
          <a:p>
            <a:r>
              <a:rPr lang="es-ES" dirty="0"/>
              <a:t>Una vez reacondicionados exponerlos para su cesión, donación o “venta”</a:t>
            </a:r>
          </a:p>
          <a:p>
            <a:r>
              <a:rPr lang="es-ES" dirty="0"/>
              <a:t>Programa de formación en el uso de equipos personales con Linux</a:t>
            </a:r>
          </a:p>
        </p:txBody>
      </p:sp>
    </p:spTree>
    <p:extLst>
      <p:ext uri="{BB962C8B-B14F-4D97-AF65-F5344CB8AC3E}">
        <p14:creationId xmlns:p14="http://schemas.microsoft.com/office/powerpoint/2010/main" val="39453185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BB6B71-D6D0-2A4E-98AB-2CBEB73F8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i="1" dirty="0"/>
              <a:t>Que necesitamos….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6E5D1B5-8185-C74D-A314-13D755C7F0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84094"/>
          </a:xfrm>
        </p:spPr>
        <p:txBody>
          <a:bodyPr>
            <a:normAutofit fontScale="70000" lnSpcReduction="20000"/>
          </a:bodyPr>
          <a:lstStyle/>
          <a:p>
            <a:pPr>
              <a:spcBef>
                <a:spcPts val="2000"/>
              </a:spcBef>
            </a:pPr>
            <a:r>
              <a:rPr lang="es-ES" b="1" dirty="0"/>
              <a:t>Un espacio físico (o uno por campus)</a:t>
            </a:r>
          </a:p>
          <a:p>
            <a:pPr lvl="1"/>
            <a:r>
              <a:rPr lang="es-ES" dirty="0"/>
              <a:t>Almacén y taller</a:t>
            </a:r>
          </a:p>
          <a:p>
            <a:pPr lvl="1"/>
            <a:r>
              <a:rPr lang="es-ES" dirty="0"/>
              <a:t>Punto de recogida de material y entrega</a:t>
            </a:r>
          </a:p>
          <a:p>
            <a:pPr>
              <a:spcBef>
                <a:spcPts val="2000"/>
              </a:spcBef>
            </a:pPr>
            <a:r>
              <a:rPr lang="es-ES" b="1" dirty="0"/>
              <a:t>Un sistema de información</a:t>
            </a:r>
          </a:p>
          <a:p>
            <a:pPr lvl="1"/>
            <a:r>
              <a:rPr lang="es-ES" dirty="0"/>
              <a:t>Gestión de almacén e inventario de equipos</a:t>
            </a:r>
          </a:p>
          <a:p>
            <a:pPr lvl="1"/>
            <a:r>
              <a:rPr lang="es-ES" dirty="0"/>
              <a:t>Tienda virtual</a:t>
            </a:r>
          </a:p>
          <a:p>
            <a:pPr lvl="1"/>
            <a:r>
              <a:rPr lang="es-ES" dirty="0"/>
              <a:t>Sistema de seguimiento de los equipos</a:t>
            </a:r>
          </a:p>
          <a:p>
            <a:pPr lvl="1"/>
            <a:r>
              <a:rPr lang="es-ES" dirty="0"/>
              <a:t>Una web con la información del proyecto</a:t>
            </a:r>
          </a:p>
          <a:p>
            <a:pPr>
              <a:spcBef>
                <a:spcPts val="2000"/>
              </a:spcBef>
            </a:pPr>
            <a:r>
              <a:rPr lang="es-ES" b="1" dirty="0"/>
              <a:t>Personal</a:t>
            </a:r>
          </a:p>
          <a:p>
            <a:pPr lvl="1"/>
            <a:r>
              <a:rPr lang="es-ES" dirty="0"/>
              <a:t>Un coordinador técnico</a:t>
            </a:r>
          </a:p>
          <a:p>
            <a:pPr lvl="1"/>
            <a:r>
              <a:rPr lang="es-ES" dirty="0"/>
              <a:t>Técnicos del SICUZ (de cualquier nivel) interesados en trabajar en tareas de apoyo/formación</a:t>
            </a:r>
          </a:p>
          <a:p>
            <a:pPr lvl="1"/>
            <a:r>
              <a:rPr lang="es-ES" dirty="0"/>
              <a:t>Estudiantes inscritos en programas de voluntariado</a:t>
            </a:r>
          </a:p>
          <a:p>
            <a:pPr lvl="1"/>
            <a:r>
              <a:rPr lang="es-ES" dirty="0"/>
              <a:t>Estudiantes en practicas de Ciclos formativos o grados universitarios</a:t>
            </a:r>
          </a:p>
          <a:p>
            <a:pPr>
              <a:spcBef>
                <a:spcPts val="2000"/>
              </a:spcBef>
            </a:pPr>
            <a:r>
              <a:rPr lang="es-ES" b="1" dirty="0"/>
              <a:t>Una legislación</a:t>
            </a:r>
          </a:p>
          <a:p>
            <a:pPr lvl="1"/>
            <a:r>
              <a:rPr lang="es-ES" dirty="0"/>
              <a:t>Descatalogación de equipos  usados</a:t>
            </a:r>
          </a:p>
          <a:p>
            <a:pPr lvl="1"/>
            <a:r>
              <a:rPr lang="es-ES" dirty="0"/>
              <a:t>Venta y/o donación de material descatalogado</a:t>
            </a:r>
          </a:p>
        </p:txBody>
      </p:sp>
    </p:spTree>
    <p:extLst>
      <p:ext uri="{BB962C8B-B14F-4D97-AF65-F5344CB8AC3E}">
        <p14:creationId xmlns:p14="http://schemas.microsoft.com/office/powerpoint/2010/main" val="39093415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375F97F-B288-174C-8763-0A03AFAF7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Espacios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E434366-2C34-AA4B-935D-1BB3ABB36A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634" y="1800139"/>
            <a:ext cx="6284985" cy="4155818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900E1950-3394-D440-8337-CF33C14B40A6}"/>
              </a:ext>
            </a:extLst>
          </p:cNvPr>
          <p:cNvSpPr txBox="1"/>
          <p:nvPr/>
        </p:nvSpPr>
        <p:spPr>
          <a:xfrm>
            <a:off x="7315200" y="2125361"/>
            <a:ext cx="441136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Sótano de matemáticas:</a:t>
            </a:r>
          </a:p>
          <a:p>
            <a:endParaRPr lang="es-E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Despacho CSF.1012.S1.210: 22 metros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Despacho CSF.1012.S1.010: </a:t>
            </a:r>
            <a:r>
              <a:rPr lang="es-ES"/>
              <a:t>23 m2</a:t>
            </a:r>
            <a:endParaRPr lang="es-ES" dirty="0"/>
          </a:p>
          <a:p>
            <a:endParaRPr lang="es-ES" dirty="0"/>
          </a:p>
        </p:txBody>
      </p:sp>
      <p:cxnSp>
        <p:nvCxnSpPr>
          <p:cNvPr id="7" name="Conector recto de flecha 6">
            <a:extLst>
              <a:ext uri="{FF2B5EF4-FFF2-40B4-BE49-F238E27FC236}">
                <a16:creationId xmlns:a16="http://schemas.microsoft.com/office/drawing/2014/main" id="{CFCFC72B-97E0-B443-AA6D-73C6AE2099EC}"/>
              </a:ext>
            </a:extLst>
          </p:cNvPr>
          <p:cNvCxnSpPr>
            <a:cxnSpLocks/>
          </p:cNvCxnSpPr>
          <p:nvPr/>
        </p:nvCxnSpPr>
        <p:spPr>
          <a:xfrm flipH="1">
            <a:off x="4015946" y="2864025"/>
            <a:ext cx="3336326" cy="73866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cto de flecha 7">
            <a:extLst>
              <a:ext uri="{FF2B5EF4-FFF2-40B4-BE49-F238E27FC236}">
                <a16:creationId xmlns:a16="http://schemas.microsoft.com/office/drawing/2014/main" id="{E42AB8EE-4F5D-4E4F-B808-057D26A914BE}"/>
              </a:ext>
            </a:extLst>
          </p:cNvPr>
          <p:cNvCxnSpPr>
            <a:cxnSpLocks/>
          </p:cNvCxnSpPr>
          <p:nvPr/>
        </p:nvCxnSpPr>
        <p:spPr>
          <a:xfrm flipH="1">
            <a:off x="4695568" y="3126259"/>
            <a:ext cx="2693772" cy="67962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431554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82407</TotalTime>
  <Words>574</Words>
  <Application>Microsoft Macintosh PowerPoint</Application>
  <PresentationFormat>Panorámica</PresentationFormat>
  <Paragraphs>70</Paragraphs>
  <Slides>10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Tema de Office</vt:lpstr>
      <vt:lpstr>Presentación de PowerPoint</vt:lpstr>
      <vt:lpstr>Objetivos</vt:lpstr>
      <vt:lpstr>Presentación de PowerPoint</vt:lpstr>
      <vt:lpstr>Fabricación de un ordenador…..</vt:lpstr>
      <vt:lpstr>Reciclado de un ordenador….</vt:lpstr>
      <vt:lpstr>Ciclo de vida de los equipos en UNIZAR</vt:lpstr>
      <vt:lpstr>Que podemos hacer</vt:lpstr>
      <vt:lpstr>Que necesitamos….</vt:lpstr>
      <vt:lpstr>Espacios</vt:lpstr>
      <vt:lpstr>Referencias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Microsoft Office User</cp:lastModifiedBy>
  <cp:revision>37</cp:revision>
  <cp:lastPrinted>2023-01-11T11:04:50Z</cp:lastPrinted>
  <dcterms:created xsi:type="dcterms:W3CDTF">2022-10-29T09:50:58Z</dcterms:created>
  <dcterms:modified xsi:type="dcterms:W3CDTF">2023-01-16T22:59:48Z</dcterms:modified>
</cp:coreProperties>
</file>